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1" r:id="rId3"/>
  </p:sldMasterIdLst>
  <p:notesMasterIdLst>
    <p:notesMasterId r:id="rId12"/>
  </p:notesMasterIdLst>
  <p:handoutMasterIdLst>
    <p:handoutMasterId r:id="rId13"/>
  </p:handoutMasterIdLst>
  <p:sldIdLst>
    <p:sldId id="256" r:id="rId4"/>
    <p:sldId id="260" r:id="rId5"/>
    <p:sldId id="299" r:id="rId6"/>
    <p:sldId id="258" r:id="rId7"/>
    <p:sldId id="296" r:id="rId8"/>
    <p:sldId id="295" r:id="rId9"/>
    <p:sldId id="300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80" d="100"/>
          <a:sy n="80" d="100"/>
        </p:scale>
        <p:origin x="-858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BB1A725-1DEC-4CCF-9795-C9FD2C8F61C5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0CE7806-796C-48BA-AE57-614DD39F475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08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ED903E-3796-4279-9D77-942F9FF158E3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0D85644-F253-4109-9BC1-C43262AB1C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5606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FD6D6E-3884-4CA6-A946-205FD2223BBE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1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71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AC4CC0E-4B85-4A8E-9CC9-7EEC7FBDFD46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2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7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AC4CC0E-4B85-4A8E-9CC9-7EEC7FBDFD46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3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7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0D7ADF3-2287-4518-9A57-428B5CE95DEC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4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31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0D7ADF3-2287-4518-9A57-428B5CE95DEC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5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02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0D7ADF3-2287-4518-9A57-428B5CE95DEC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6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53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0D7ADF3-2287-4518-9A57-428B5CE95DEC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7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53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0D7ADF3-2287-4518-9A57-428B5CE95DEC}" type="slidenum">
              <a:rPr lang="en-US" altLang="en-US">
                <a:solidFill>
                  <a:srgbClr val="000000"/>
                </a:solidFill>
                <a:latin typeface="Gill Sans" charset="0"/>
              </a:rPr>
              <a:pPr/>
              <a:t>8</a:t>
            </a:fld>
            <a:endParaRPr lang="en-US" altLang="en-US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32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1454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453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260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26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1663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219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4047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6479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609600"/>
            <a:ext cx="30099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300" y="609600"/>
            <a:ext cx="30099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208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1741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617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47007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986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3705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825053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3060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11430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114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9454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3879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6801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398174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609600"/>
            <a:ext cx="30099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300" y="609600"/>
            <a:ext cx="30099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8993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4691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3573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5729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5131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349739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902375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3281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11430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114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77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1400" y="1905000"/>
            <a:ext cx="2438400" cy="369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05000"/>
            <a:ext cx="2438400" cy="369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6094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35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281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6254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92309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46433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1400" y="1905000"/>
            <a:ext cx="50292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 Bold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eorgia" pitchFamily="18" charset="0"/>
              </a:rPr>
              <a:t>Second level</a:t>
            </a:r>
          </a:p>
          <a:p>
            <a:pPr lvl="2"/>
            <a:r>
              <a:rPr lang="en-US" altLang="en-US" smtClean="0">
                <a:sym typeface="Georgia" pitchFamily="18" charset="0"/>
              </a:rPr>
              <a:t>Third level</a:t>
            </a:r>
          </a:p>
          <a:p>
            <a:pPr lvl="3"/>
            <a:r>
              <a:rPr lang="en-US" altLang="en-US" smtClean="0">
                <a:sym typeface="Georgia" pitchFamily="18" charset="0"/>
              </a:rPr>
              <a:t>Fourth level</a:t>
            </a:r>
          </a:p>
          <a:p>
            <a:pPr lvl="4"/>
            <a:r>
              <a:rPr lang="en-US" altLang="en-US" smtClean="0">
                <a:sym typeface="Georgia" pitchFamily="18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600"/>
        </a:spcBef>
        <a:spcAft>
          <a:spcPct val="0"/>
        </a:spcAft>
        <a:buChar char="•"/>
        <a:defRPr sz="3200">
          <a:solidFill>
            <a:srgbClr val="CFE074"/>
          </a:solidFill>
          <a:latin typeface="+mn-lt"/>
          <a:ea typeface="+mn-ea"/>
          <a:cs typeface="+mn-cs"/>
          <a:sym typeface="Arial Bold" charset="0"/>
        </a:defRPr>
      </a:lvl1pPr>
      <a:lvl2pPr marL="704850" indent="-285750" algn="l" rtl="0" eaLnBrk="0" fontAlgn="base" hangingPunct="0">
        <a:spcBef>
          <a:spcPts val="7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2pPr>
      <a:lvl3pPr marL="1104900" indent="-228600" algn="l" rtl="0" eaLnBrk="0" fontAlgn="base" hangingPunct="0">
        <a:spcBef>
          <a:spcPts val="600"/>
        </a:spcBef>
        <a:spcAft>
          <a:spcPct val="0"/>
        </a:spcAft>
        <a:buClr>
          <a:srgbClr val="6DCFF6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3pPr>
      <a:lvl4pPr marL="15621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4pPr>
      <a:lvl5pPr marL="20193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5pPr>
      <a:lvl6pPr marL="24765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6pPr>
      <a:lvl7pPr marL="29337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7pPr>
      <a:lvl8pPr marL="33909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8pPr>
      <a:lvl9pPr marL="38481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09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 Bold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eorgia" pitchFamily="18" charset="0"/>
              </a:rPr>
              <a:t>Second level</a:t>
            </a:r>
          </a:p>
          <a:p>
            <a:pPr lvl="2"/>
            <a:r>
              <a:rPr lang="en-US" altLang="en-US" smtClean="0">
                <a:sym typeface="Georgia" pitchFamily="18" charset="0"/>
              </a:rPr>
              <a:t>Third level</a:t>
            </a:r>
          </a:p>
          <a:p>
            <a:pPr lvl="3"/>
            <a:r>
              <a:rPr lang="en-US" altLang="en-US" smtClean="0">
                <a:sym typeface="Georgia" pitchFamily="18" charset="0"/>
              </a:rPr>
              <a:t>Fourth level</a:t>
            </a:r>
          </a:p>
          <a:p>
            <a:pPr lvl="4"/>
            <a:r>
              <a:rPr lang="en-US" altLang="en-US" smtClean="0">
                <a:sym typeface="Georgia" pitchFamily="18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1588" indent="-1588" algn="l" rtl="0" eaLnBrk="0" fontAlgn="base" hangingPunct="0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704850" indent="-285750" algn="l" rtl="0" eaLnBrk="0" fontAlgn="base" hangingPunct="0">
        <a:spcBef>
          <a:spcPts val="7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2pPr>
      <a:lvl3pPr marL="1104900" indent="-228600" algn="l" rtl="0" eaLnBrk="0" fontAlgn="base" hangingPunct="0">
        <a:spcBef>
          <a:spcPts val="600"/>
        </a:spcBef>
        <a:spcAft>
          <a:spcPct val="0"/>
        </a:spcAft>
        <a:buClr>
          <a:srgbClr val="6DCFF6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3pPr>
      <a:lvl4pPr marL="15621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4pPr>
      <a:lvl5pPr marL="20193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5pPr>
      <a:lvl6pPr marL="24765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6pPr>
      <a:lvl7pPr marL="29337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7pPr>
      <a:lvl8pPr marL="33909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8pPr>
      <a:lvl9pPr marL="38481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09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 Bold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eorgia" pitchFamily="18" charset="0"/>
              </a:rPr>
              <a:t>Second level</a:t>
            </a:r>
          </a:p>
          <a:p>
            <a:pPr lvl="2"/>
            <a:r>
              <a:rPr lang="en-US" altLang="en-US" smtClean="0">
                <a:sym typeface="Georgia" pitchFamily="18" charset="0"/>
              </a:rPr>
              <a:t>Third level</a:t>
            </a:r>
          </a:p>
          <a:p>
            <a:pPr lvl="3"/>
            <a:r>
              <a:rPr lang="en-US" altLang="en-US" smtClean="0">
                <a:sym typeface="Georgia" pitchFamily="18" charset="0"/>
              </a:rPr>
              <a:t>Fourth level</a:t>
            </a:r>
          </a:p>
          <a:p>
            <a:pPr lvl="4"/>
            <a:r>
              <a:rPr lang="en-US" altLang="en-US" smtClean="0">
                <a:sym typeface="Georgia" pitchFamily="18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1588" indent="-1588" algn="l" rtl="0" eaLnBrk="0" fontAlgn="base" hangingPunct="0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704850" indent="-285750" algn="l" rtl="0" eaLnBrk="0" fontAlgn="base" hangingPunct="0">
        <a:spcBef>
          <a:spcPts val="7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2pPr>
      <a:lvl3pPr marL="1104900" indent="-228600" algn="l" rtl="0" eaLnBrk="0" fontAlgn="base" hangingPunct="0">
        <a:spcBef>
          <a:spcPts val="600"/>
        </a:spcBef>
        <a:spcAft>
          <a:spcPct val="0"/>
        </a:spcAft>
        <a:buClr>
          <a:srgbClr val="6DCFF6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3pPr>
      <a:lvl4pPr marL="15621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4pPr>
      <a:lvl5pPr marL="2019300" indent="-228600" algn="l" rtl="0" eaLnBrk="0" fontAlgn="base" hangingPunct="0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pitchFamily="18" charset="0"/>
        </a:defRPr>
      </a:lvl5pPr>
      <a:lvl6pPr marL="24765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6pPr>
      <a:lvl7pPr marL="29337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7pPr>
      <a:lvl8pPr marL="33909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8pPr>
      <a:lvl9pPr marL="3848100" indent="-228600" algn="l" rtl="0" fontAlgn="base">
        <a:spcBef>
          <a:spcPts val="500"/>
        </a:spcBef>
        <a:spcAft>
          <a:spcPct val="0"/>
        </a:spcAft>
        <a:buClr>
          <a:srgbClr val="6DCFF6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0" y="30480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endParaRPr lang="en-US" altLang="en-US" dirty="0"/>
          </a:p>
        </p:txBody>
      </p:sp>
      <p:sp>
        <p:nvSpPr>
          <p:cNvPr id="7171" name="Rectangle 2"/>
          <p:cNvSpPr>
            <a:spLocks/>
          </p:cNvSpPr>
          <p:nvPr/>
        </p:nvSpPr>
        <p:spPr bwMode="auto">
          <a:xfrm>
            <a:off x="0" y="6248400"/>
            <a:ext cx="9156700" cy="609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endParaRPr lang="en-US" altLang="en-US" dirty="0"/>
          </a:p>
        </p:txBody>
      </p:sp>
      <p:sp>
        <p:nvSpPr>
          <p:cNvPr id="7173" name="Rectangle 4"/>
          <p:cNvSpPr>
            <a:spLocks/>
          </p:cNvSpPr>
          <p:nvPr/>
        </p:nvSpPr>
        <p:spPr bwMode="auto">
          <a:xfrm>
            <a:off x="3048000" y="0"/>
            <a:ext cx="6108700" cy="129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endParaRPr lang="en-US" altLang="en-US" dirty="0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39983" y="3124200"/>
            <a:ext cx="7406640" cy="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177" name="Rectangle 9"/>
          <p:cNvSpPr>
            <a:spLocks/>
          </p:cNvSpPr>
          <p:nvPr/>
        </p:nvSpPr>
        <p:spPr bwMode="auto">
          <a:xfrm>
            <a:off x="3657600" y="4038600"/>
            <a:ext cx="495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eaLnBrk="1" hangingPunct="1">
              <a:spcBef>
                <a:spcPts val="475"/>
              </a:spcBef>
            </a:pPr>
            <a:endParaRPr lang="en-US" altLang="en-US" sz="2000" dirty="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619598"/>
            <a:ext cx="9016012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200" b="1" dirty="0" smtClean="0">
                <a:solidFill>
                  <a:srgbClr val="298B39"/>
                </a:solidFill>
                <a:latin typeface="Myriad Pro" pitchFamily="34" charset="0"/>
                <a:cs typeface="Arial" panose="020B0604020202020204" pitchFamily="34" charset="0"/>
              </a:rPr>
              <a:t>I Go Green SLPS Challenge Pilot Program</a:t>
            </a:r>
          </a:p>
          <a:p>
            <a:r>
              <a:rPr lang="en-US" sz="2200" b="1" i="1" dirty="0" smtClean="0">
                <a:solidFill>
                  <a:srgbClr val="298B39"/>
                </a:solidFill>
                <a:latin typeface="Myriad Pro" pitchFamily="34" charset="0"/>
                <a:cs typeface="Arial" panose="020B0604020202020204" pitchFamily="34" charset="0"/>
              </a:rPr>
              <a:t>Promoting Energy and Resource Conservation Awareness</a:t>
            </a:r>
            <a:endParaRPr lang="en-US" sz="2200" b="1" i="1" dirty="0">
              <a:solidFill>
                <a:srgbClr val="298B39"/>
              </a:solidFill>
              <a:latin typeface="Myriad Pro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61"/>
          <a:stretch/>
        </p:blipFill>
        <p:spPr bwMode="auto">
          <a:xfrm>
            <a:off x="39982" y="66323"/>
            <a:ext cx="3312818" cy="243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 descr="C:\Users\willial2\Pictures\5317a1f94057f_ima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2" y="3649649"/>
            <a:ext cx="3514166" cy="259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IMG_042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912" y="3649648"/>
            <a:ext cx="3495888" cy="2598753"/>
          </a:xfrm>
          <a:prstGeom prst="rect">
            <a:avLst/>
          </a:prstGeom>
        </p:spPr>
      </p:pic>
      <p:pic>
        <p:nvPicPr>
          <p:cNvPr id="24" name="Picture 23" descr="IMG_0632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49648"/>
            <a:ext cx="1956901" cy="2598752"/>
          </a:xfrm>
          <a:prstGeom prst="rect">
            <a:avLst/>
          </a:prstGeom>
        </p:spPr>
      </p:pic>
      <p:pic>
        <p:nvPicPr>
          <p:cNvPr id="25" name="Picture 12" descr="Screen Shot 2014-03-13 at 4.18.19 PM_cropped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039" y="76200"/>
            <a:ext cx="3630361" cy="2422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463" y="95155"/>
            <a:ext cx="2022976" cy="18760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/>
          </p:cNvSpPr>
          <p:nvPr/>
        </p:nvSpPr>
        <p:spPr bwMode="auto">
          <a:xfrm>
            <a:off x="0" y="6419880"/>
            <a:ext cx="9156700" cy="4381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endParaRPr lang="en-US" altLang="en-US" dirty="0"/>
          </a:p>
        </p:txBody>
      </p:sp>
      <p:sp>
        <p:nvSpPr>
          <p:cNvPr id="14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I Go Green SLPS Challenge Pilot Program</a:t>
            </a:r>
            <a:endParaRPr lang="en-US" altLang="en-US" sz="3400" dirty="0">
              <a:latin typeface="Myriad Pro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650" y="1066800"/>
            <a:ext cx="8915400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400" b="1" dirty="0" smtClean="0">
                <a:latin typeface="Myriad Pro" pitchFamily="34" charset="0"/>
                <a:cs typeface="Arial" panose="020B0604020202020204" pitchFamily="34" charset="0"/>
              </a:rPr>
              <a:t/>
            </a:r>
            <a:br>
              <a:rPr lang="en-US" sz="3400" b="1" dirty="0" smtClean="0">
                <a:latin typeface="Myriad Pro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Myriad Pro" pitchFamily="34" charset="0"/>
                <a:cs typeface="Arial" panose="020B0604020202020204" pitchFamily="34" charset="0"/>
              </a:rPr>
              <a:t>Overview</a:t>
            </a:r>
            <a:endParaRPr lang="en-US" sz="3400" b="1" dirty="0" smtClean="0">
              <a:latin typeface="Myriad Pro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2400" b="1" dirty="0" smtClean="0">
              <a:latin typeface="Myriad Pro" pitchFamily="34" charset="0"/>
              <a:cs typeface="Arial" panose="020B0604020202020204" pitchFamily="34" charset="0"/>
            </a:endParaRPr>
          </a:p>
          <a:p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The I </a:t>
            </a:r>
            <a:r>
              <a:rPr lang="en-US" sz="3600" i="1" dirty="0">
                <a:latin typeface="Myriad Pro" pitchFamily="34" charset="0"/>
                <a:cs typeface="Arial" panose="020B0604020202020204" pitchFamily="34" charset="0"/>
              </a:rPr>
              <a:t>Go Green SLPS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Challenge is </a:t>
            </a:r>
            <a:r>
              <a:rPr lang="en-US" sz="3600" i="1" dirty="0">
                <a:latin typeface="Myriad Pro" pitchFamily="34" charset="0"/>
                <a:cs typeface="Arial" panose="020B0604020202020204" pitchFamily="34" charset="0"/>
              </a:rPr>
              <a:t>a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voluntary, </a:t>
            </a:r>
            <a:r>
              <a:rPr lang="en-US" sz="3600" i="1" dirty="0">
                <a:latin typeface="Myriad Pro" pitchFamily="34" charset="0"/>
                <a:cs typeface="Arial" panose="020B0604020202020204" pitchFamily="34" charset="0"/>
              </a:rPr>
              <a:t>year-long competition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that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educates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students and staff </a:t>
            </a:r>
            <a:r>
              <a:rPr lang="en-US" sz="3600" i="1" dirty="0">
                <a:latin typeface="Myriad Pro" pitchFamily="34" charset="0"/>
                <a:cs typeface="Arial" panose="020B0604020202020204" pitchFamily="34" charset="0"/>
              </a:rPr>
              <a:t>to reduce their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energy and water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costs </a:t>
            </a:r>
            <a:r>
              <a:rPr lang="en-US" sz="3600" i="1" dirty="0" smtClean="0">
                <a:latin typeface="Myriad Pro" pitchFamily="34" charset="0"/>
                <a:cs typeface="Arial" panose="020B0604020202020204" pitchFamily="34" charset="0"/>
              </a:rPr>
              <a:t>by implementing no-cost behavioral changes at their schools.</a:t>
            </a:r>
          </a:p>
          <a:p>
            <a:endParaRPr lang="en-US" sz="900" dirty="0">
              <a:latin typeface="Myriad Pro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/>
          </p:cNvSpPr>
          <p:nvPr/>
        </p:nvSpPr>
        <p:spPr bwMode="auto">
          <a:xfrm>
            <a:off x="0" y="6419880"/>
            <a:ext cx="9156700" cy="4381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endParaRPr lang="en-US" altLang="en-US" dirty="0"/>
          </a:p>
        </p:txBody>
      </p:sp>
      <p:sp>
        <p:nvSpPr>
          <p:cNvPr id="14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200" b="1" dirty="0" smtClean="0">
                <a:latin typeface="+mj-lt"/>
              </a:rPr>
              <a:t>I Go Green SLPS Challenge Pilot Program</a:t>
            </a:r>
            <a:endParaRPr lang="en-US" altLang="en-US" sz="30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650" y="10668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atin typeface="Myriad Pro" pitchFamily="34" charset="0"/>
                <a:cs typeface="Arial" panose="020B0604020202020204" pitchFamily="34" charset="0"/>
              </a:rPr>
              <a:t>Mission Statement</a:t>
            </a:r>
          </a:p>
          <a:p>
            <a:endParaRPr lang="en-US" sz="1100" dirty="0" smtClean="0">
              <a:latin typeface="Myriad Pro" pitchFamily="34" charset="0"/>
              <a:cs typeface="Arial" panose="020B0604020202020204" pitchFamily="34" charset="0"/>
            </a:endParaRPr>
          </a:p>
          <a:p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Through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hands-on, project-based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STEM learning, the I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Go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Green SLPS Challenge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seeks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to encourage students and staff to:</a:t>
            </a:r>
          </a:p>
          <a:p>
            <a:endParaRPr lang="en-US" sz="1100" i="1" dirty="0" smtClean="0">
              <a:latin typeface="Myriad Pro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E2001F"/>
              </a:buClr>
              <a:buFont typeface="Wingdings" panose="05000000000000000000" pitchFamily="2" charset="2"/>
              <a:buChar char="Ø"/>
            </a:pPr>
            <a:r>
              <a:rPr lang="en-US" sz="3200" i="1" dirty="0" smtClean="0">
                <a:latin typeface="Myriad Pro" pitchFamily="34" charset="0"/>
                <a:cs typeface="Arial" panose="020B0604020202020204" pitchFamily="34" charset="0"/>
              </a:rPr>
              <a:t>Reduce consumption and </a:t>
            </a:r>
            <a:r>
              <a:rPr lang="en-US" sz="3200" i="1" dirty="0" smtClean="0">
                <a:latin typeface="Myriad Pro" pitchFamily="34" charset="0"/>
                <a:cs typeface="Arial" panose="020B0604020202020204" pitchFamily="34" charset="0"/>
              </a:rPr>
              <a:t>cost </a:t>
            </a:r>
            <a:endParaRPr lang="en-US" sz="3200" i="1" dirty="0" smtClean="0">
              <a:latin typeface="Myriad Pro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E2001F"/>
              </a:buClr>
              <a:buFont typeface="Wingdings" panose="05000000000000000000" pitchFamily="2" charset="2"/>
              <a:buChar char="Ø"/>
            </a:pPr>
            <a:r>
              <a:rPr lang="en-US" sz="3200" i="1" dirty="0" smtClean="0">
                <a:latin typeface="Myriad Pro" pitchFamily="34" charset="0"/>
                <a:cs typeface="Arial" panose="020B0604020202020204" pitchFamily="34" charset="0"/>
              </a:rPr>
              <a:t>Stop the wasting of resources, and</a:t>
            </a:r>
          </a:p>
          <a:p>
            <a:pPr marL="342900" indent="-342900">
              <a:buClr>
                <a:srgbClr val="E2001F"/>
              </a:buClr>
              <a:buFont typeface="Wingdings" panose="05000000000000000000" pitchFamily="2" charset="2"/>
              <a:buChar char="Ø"/>
            </a:pPr>
            <a:r>
              <a:rPr lang="en-US" sz="3200" i="1" dirty="0" smtClean="0">
                <a:latin typeface="Myriad Pro" pitchFamily="34" charset="0"/>
                <a:cs typeface="Arial" panose="020B0604020202020204" pitchFamily="34" charset="0"/>
              </a:rPr>
              <a:t>Become better stewards of our environment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100" i="1" dirty="0" smtClean="0">
              <a:latin typeface="Myriad Pro" pitchFamily="34" charset="0"/>
              <a:cs typeface="Arial" panose="020B0604020202020204" pitchFamily="34" charset="0"/>
            </a:endParaRPr>
          </a:p>
          <a:p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This challenge promotes district-wide involvement and ownership in the sustainability of their schools,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homes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and communities, as well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as </a:t>
            </a:r>
            <a:r>
              <a:rPr lang="en-US" sz="2700" i="1" dirty="0" smtClean="0">
                <a:latin typeface="Myriad Pro" pitchFamily="34" charset="0"/>
                <a:cs typeface="Arial" panose="020B0604020202020204" pitchFamily="34" charset="0"/>
              </a:rPr>
              <a:t>create future leaders in the green economy.  </a:t>
            </a:r>
            <a:endParaRPr lang="en-US" sz="2700" i="1" dirty="0">
              <a:latin typeface="Myriad Pro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I Go Green SLPS Challenge Pilot Program</a:t>
            </a:r>
            <a:endParaRPr lang="en-US" altLang="en-US" sz="3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60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"/>
          <p:cNvSpPr>
            <a:spLocks/>
          </p:cNvSpPr>
          <p:nvPr/>
        </p:nvSpPr>
        <p:spPr bwMode="auto">
          <a:xfrm>
            <a:off x="0" y="14689"/>
            <a:ext cx="9144000" cy="128071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I Go Green SLPS Challenge Projects </a:t>
            </a:r>
            <a:r>
              <a:rPr lang="en-US" sz="3400" b="1" dirty="0" smtClean="0">
                <a:latin typeface="Myriad Pro" pitchFamily="34" charset="0"/>
              </a:rPr>
              <a:t/>
            </a:r>
            <a:br>
              <a:rPr lang="en-US" sz="3400" b="1" dirty="0" smtClean="0">
                <a:latin typeface="Myriad Pro" pitchFamily="34" charset="0"/>
              </a:rPr>
            </a:br>
            <a:r>
              <a:rPr lang="en-US" sz="3400" b="1" dirty="0" smtClean="0">
                <a:latin typeface="Myriad Pro" pitchFamily="34" charset="0"/>
              </a:rPr>
              <a:t>(</a:t>
            </a:r>
            <a:r>
              <a:rPr lang="en-US" sz="3400" b="1" dirty="0" smtClean="0">
                <a:latin typeface="Myriad Pro" pitchFamily="34" charset="0"/>
              </a:rPr>
              <a:t>50 Possible Points)</a:t>
            </a:r>
            <a:endParaRPr lang="en-US" altLang="en-US" sz="3400" dirty="0">
              <a:latin typeface="Myriad Pro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42037"/>
              </p:ext>
            </p:extLst>
          </p:nvPr>
        </p:nvGraphicFramePr>
        <p:xfrm>
          <a:off x="76200" y="1600200"/>
          <a:ext cx="8991600" cy="2743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981200"/>
                <a:gridCol w="1752600"/>
                <a:gridCol w="1828800"/>
                <a:gridCol w="1752600"/>
              </a:tblGrid>
              <a:tr h="5048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Stage 1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Stage 2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Stage 3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Stage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 4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yriad Pro" pitchFamily="34" charset="0"/>
                        </a:rPr>
                        <a:t>Stage 5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061"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Gearing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 Up! 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Student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-Driven Energy + Water Assessment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Energy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Water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Gardens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 +</a:t>
                      </a:r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/>
                      </a:r>
                      <a:b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</a:br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Earth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 Day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255"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Completed by Oct. 23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Completed by Nov.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 18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Completed by March 18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Completed</a:t>
                      </a:r>
                      <a:r>
                        <a:rPr lang="en-US" sz="2100" b="0" baseline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 by March 18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rgbClr val="0070C0"/>
                          </a:solidFill>
                          <a:latin typeface="Myriad Pro" pitchFamily="34" charset="0"/>
                        </a:rPr>
                        <a:t>Completed by May 11</a:t>
                      </a:r>
                      <a:endParaRPr lang="en-US" sz="2100" b="0" dirty="0">
                        <a:solidFill>
                          <a:srgbClr val="0070C0"/>
                        </a:solidFill>
                        <a:latin typeface="Myriad Pro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83093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Myriad Pro" pitchFamily="34" charset="0"/>
              </a:rPr>
              <a:t>Points are earned through </a:t>
            </a:r>
            <a:r>
              <a:rPr lang="en-US" sz="2400" dirty="0" smtClean="0">
                <a:latin typeface="Myriad Pro" pitchFamily="34" charset="0"/>
              </a:rPr>
              <a:t>a variety of challenges </a:t>
            </a:r>
            <a:r>
              <a:rPr lang="en-US" sz="2400" dirty="0">
                <a:latin typeface="Myriad Pro" pitchFamily="34" charset="0"/>
              </a:rPr>
              <a:t>and </a:t>
            </a:r>
            <a:r>
              <a:rPr lang="en-US" sz="2400" dirty="0" smtClean="0">
                <a:latin typeface="Myriad Pro" pitchFamily="34" charset="0"/>
              </a:rPr>
              <a:t>other opportunities</a:t>
            </a:r>
            <a:r>
              <a:rPr lang="en-US" sz="2400" dirty="0">
                <a:latin typeface="Myriad Pro" pitchFamily="34" charset="0"/>
              </a:rPr>
              <a:t>. For example, a school could earn points for powering down before spring break, planting a garden at the school or hosting an assembly to teach students best practices for recycling. </a:t>
            </a:r>
            <a:r>
              <a:rPr lang="en-US" sz="2400" dirty="0" smtClean="0">
                <a:latin typeface="Myriad Pro" pitchFamily="34" charset="0"/>
              </a:rPr>
              <a:t>Detailed information will be emailed to you.</a:t>
            </a:r>
            <a:endParaRPr lang="en-US" sz="2400" dirty="0">
              <a:latin typeface="Myriad Pro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/>
          </p:cNvSpPr>
          <p:nvPr/>
        </p:nvSpPr>
        <p:spPr bwMode="auto">
          <a:xfrm>
            <a:off x="0" y="0"/>
            <a:ext cx="91567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Forming the School Green Teams  </a:t>
            </a:r>
            <a:endParaRPr lang="en-US" altLang="en-US" sz="3400" dirty="0"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67157"/>
            <a:ext cx="9156700" cy="5890843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 smtClean="0"/>
          </a:p>
          <a:p>
            <a:pPr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Myriad Pro" pitchFamily="34" charset="0"/>
              </a:rPr>
              <a:t>Students who serve on their school’s Green Teams </a:t>
            </a:r>
            <a:r>
              <a:rPr lang="en-US" sz="2800" dirty="0" smtClean="0">
                <a:latin typeface="Myriad Pro" pitchFamily="34" charset="0"/>
              </a:rPr>
              <a:t>will:</a:t>
            </a:r>
            <a:endParaRPr lang="en-US" sz="2800" dirty="0" smtClean="0">
              <a:latin typeface="Myriad Pro" pitchFamily="34" charset="0"/>
            </a:endParaRPr>
          </a:p>
          <a:p>
            <a:pPr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600" kern="0" noProof="0" dirty="0">
              <a:solidFill>
                <a:sysClr val="windowText" lastClr="000000"/>
              </a:solidFill>
              <a:latin typeface="Myriad Pro" pitchFamily="34" charset="0"/>
              <a:ea typeface="MS Mincho"/>
              <a:cs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Hold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leadership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roles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yriad Pro" pitchFamily="34" charset="0"/>
              <a:ea typeface="MS Mincho"/>
              <a:cs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Be trained on basic data collection equipment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Analyze, interpret and graph collected data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Raise awareness about sustainability to their school community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Patrol and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issue Thank You and Oops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tickets to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promote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energy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cost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Arial" panose="020B0604020202020204" pitchFamily="34" charset="0"/>
              </a:rPr>
              <a:t>reduction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yriad Pro" pitchFamily="34" charset="0"/>
              <a:cs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Turn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off </a:t>
            </a:r>
            <a:r>
              <a:rPr lang="en-US" sz="2400" kern="0" dirty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unused or unnecessary classroom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lights</a:t>
            </a:r>
            <a:endParaRPr lang="en-US" sz="2400" kern="0" dirty="0">
              <a:solidFill>
                <a:sysClr val="windowText" lastClr="000000"/>
              </a:solidFill>
              <a:latin typeface="Myriad Pro" pitchFamily="34" charset="0"/>
              <a:ea typeface="MS Mincho"/>
              <a:cs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 Turn </a:t>
            </a:r>
            <a:r>
              <a:rPr lang="en-US" sz="2400" kern="0" dirty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off running faucets and report leaks to the </a:t>
            </a:r>
            <a:r>
              <a:rPr lang="en-US" sz="2400" kern="0" dirty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c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Myriad Pro" pitchFamily="34" charset="0"/>
                <a:ea typeface="MS Mincho"/>
                <a:cs typeface="Arial" panose="020B0604020202020204" pitchFamily="34" charset="0"/>
              </a:rPr>
              <a:t>ustodian</a:t>
            </a:r>
            <a:endParaRPr lang="en-US" sz="2400" kern="0" dirty="0" smtClean="0">
              <a:solidFill>
                <a:sysClr val="windowText" lastClr="000000"/>
              </a:solidFill>
              <a:latin typeface="Myriad Pro" pitchFamily="34" charset="0"/>
              <a:ea typeface="MS Mincho"/>
              <a:cs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Report energy-saving methods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Audit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recycling process and educate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students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/staff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ea typeface="MS Mincho"/>
                <a:cs typeface="Arial" panose="020B0604020202020204" pitchFamily="34" charset="0"/>
              </a:rPr>
              <a:t>on best-practices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1F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MS Minch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612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Green School vs. Sustainability </a:t>
            </a:r>
            <a:r>
              <a:rPr lang="en-US" sz="3400" b="1" dirty="0" smtClean="0">
                <a:latin typeface="Myriad Pro" pitchFamily="34" charset="0"/>
              </a:rPr>
              <a:t>Coordinators</a:t>
            </a:r>
            <a:endParaRPr lang="en-US" altLang="en-US" sz="3400" dirty="0">
              <a:latin typeface="Myriad Pro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1077754"/>
            <a:ext cx="88392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latin typeface="+mj-lt"/>
            </a:endParaRPr>
          </a:p>
          <a:p>
            <a:r>
              <a:rPr lang="en-US" sz="2750" b="1" dirty="0" smtClean="0">
                <a:latin typeface="Myriad Pro" pitchFamily="34" charset="0"/>
              </a:rPr>
              <a:t>Green </a:t>
            </a:r>
            <a:r>
              <a:rPr lang="en-US" sz="2750" b="1" dirty="0" smtClean="0">
                <a:latin typeface="Myriad Pro" pitchFamily="34" charset="0"/>
              </a:rPr>
              <a:t>School </a:t>
            </a:r>
            <a:r>
              <a:rPr lang="en-US" sz="2750" b="1" dirty="0" smtClean="0">
                <a:latin typeface="Myriad Pro" pitchFamily="34" charset="0"/>
              </a:rPr>
              <a:t>Coordinators are volunteers or mentors.</a:t>
            </a:r>
          </a:p>
          <a:p>
            <a:endParaRPr lang="en-US" sz="2800" b="1" dirty="0" smtClean="0">
              <a:latin typeface="Myriad Pro" pitchFamily="34" charset="0"/>
            </a:endParaRPr>
          </a:p>
          <a:p>
            <a:r>
              <a:rPr lang="en-US" sz="2750" b="1" dirty="0" smtClean="0">
                <a:latin typeface="Myriad Pro" pitchFamily="34" charset="0"/>
              </a:rPr>
              <a:t>Their role is to:</a:t>
            </a:r>
            <a:endParaRPr lang="en-US" sz="2750" b="1" dirty="0" smtClean="0">
              <a:latin typeface="Myriad Pro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sz="1800" dirty="0" smtClean="0">
              <a:latin typeface="Myriad Pro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Assist teaching </a:t>
            </a:r>
            <a:r>
              <a:rPr lang="en-US" sz="2600" dirty="0" smtClean="0">
                <a:latin typeface="Myriad Pro" pitchFamily="34" charset="0"/>
              </a:rPr>
              <a:t>staff </a:t>
            </a:r>
            <a:r>
              <a:rPr lang="en-US" sz="2600" dirty="0" smtClean="0">
                <a:latin typeface="Myriad Pro" pitchFamily="34" charset="0"/>
              </a:rPr>
              <a:t>with the </a:t>
            </a:r>
            <a:r>
              <a:rPr lang="en-US" sz="2600" dirty="0" smtClean="0">
                <a:latin typeface="Myriad Pro" pitchFamily="34" charset="0"/>
              </a:rPr>
              <a:t>I Go </a:t>
            </a:r>
            <a:r>
              <a:rPr lang="en-US" sz="2600" dirty="0">
                <a:latin typeface="Myriad Pro" pitchFamily="34" charset="0"/>
              </a:rPr>
              <a:t>Green </a:t>
            </a:r>
            <a:r>
              <a:rPr lang="en-US" sz="2600" dirty="0" smtClean="0">
                <a:latin typeface="Myriad Pro" pitchFamily="34" charset="0"/>
              </a:rPr>
              <a:t>Challenge </a:t>
            </a:r>
            <a:r>
              <a:rPr lang="en-US" sz="2600" dirty="0" smtClean="0">
                <a:latin typeface="Myriad Pro" pitchFamily="34" charset="0"/>
              </a:rPr>
              <a:t>Pilot</a:t>
            </a:r>
            <a:endParaRPr lang="en-US" sz="2600" dirty="0" smtClean="0">
              <a:latin typeface="Myriad Pro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Communicate </a:t>
            </a:r>
            <a:r>
              <a:rPr lang="en-US" sz="2600" dirty="0">
                <a:latin typeface="Myriad Pro" pitchFamily="34" charset="0"/>
              </a:rPr>
              <a:t>about </a:t>
            </a:r>
            <a:r>
              <a:rPr lang="en-US" sz="2600" dirty="0" smtClean="0">
                <a:latin typeface="Myriad Pro" pitchFamily="34" charset="0"/>
              </a:rPr>
              <a:t>resources</a:t>
            </a:r>
            <a:r>
              <a:rPr lang="en-US" sz="2600" dirty="0">
                <a:latin typeface="Myriad Pro" pitchFamily="34" charset="0"/>
              </a:rPr>
              <a:t>, </a:t>
            </a:r>
            <a:r>
              <a:rPr lang="en-US" sz="2600" dirty="0" smtClean="0">
                <a:latin typeface="Myriad Pro" pitchFamily="34" charset="0"/>
              </a:rPr>
              <a:t>events </a:t>
            </a:r>
            <a:r>
              <a:rPr lang="en-US" sz="2600" dirty="0">
                <a:latin typeface="Myriad Pro" pitchFamily="34" charset="0"/>
              </a:rPr>
              <a:t>and due </a:t>
            </a:r>
            <a:r>
              <a:rPr lang="en-US" sz="2600" dirty="0" smtClean="0">
                <a:latin typeface="Myriad Pro" pitchFamily="34" charset="0"/>
              </a:rPr>
              <a:t>dates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Help </a:t>
            </a:r>
            <a:r>
              <a:rPr lang="en-US" sz="2600" dirty="0">
                <a:latin typeface="Myriad Pro" pitchFamily="34" charset="0"/>
              </a:rPr>
              <a:t>facilitate </a:t>
            </a:r>
            <a:r>
              <a:rPr lang="en-US" sz="2600" dirty="0" smtClean="0">
                <a:latin typeface="Myriad Pro" pitchFamily="34" charset="0"/>
              </a:rPr>
              <a:t>projects </a:t>
            </a:r>
            <a:r>
              <a:rPr lang="en-US" sz="2600" dirty="0" smtClean="0">
                <a:latin typeface="Myriad Pro" pitchFamily="34" charset="0"/>
              </a:rPr>
              <a:t>and activities with students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Train </a:t>
            </a:r>
            <a:r>
              <a:rPr lang="en-US" sz="2600" dirty="0" smtClean="0">
                <a:latin typeface="Myriad Pro" pitchFamily="34" charset="0"/>
              </a:rPr>
              <a:t>the student </a:t>
            </a:r>
            <a:r>
              <a:rPr lang="en-US" sz="2600" dirty="0" smtClean="0">
                <a:latin typeface="Myriad Pro" pitchFamily="34" charset="0"/>
              </a:rPr>
              <a:t>Green </a:t>
            </a:r>
            <a:r>
              <a:rPr lang="en-US" sz="2600" dirty="0" smtClean="0">
                <a:latin typeface="Myriad Pro" pitchFamily="34" charset="0"/>
              </a:rPr>
              <a:t>Team </a:t>
            </a:r>
            <a:r>
              <a:rPr lang="en-US" sz="2600" dirty="0">
                <a:latin typeface="Myriad Pro" pitchFamily="34" charset="0"/>
              </a:rPr>
              <a:t>to conduct </a:t>
            </a:r>
            <a:r>
              <a:rPr lang="en-US" sz="2600" dirty="0" smtClean="0">
                <a:latin typeface="Myriad Pro" pitchFamily="34" charset="0"/>
              </a:rPr>
              <a:t>sustainability </a:t>
            </a:r>
            <a:r>
              <a:rPr lang="en-US" sz="2600" dirty="0">
                <a:latin typeface="Myriad Pro" pitchFamily="34" charset="0"/>
              </a:rPr>
              <a:t>patrols (Thank You and Oops </a:t>
            </a:r>
            <a:r>
              <a:rPr lang="en-US" sz="2600" dirty="0" smtClean="0">
                <a:latin typeface="Myriad Pro" pitchFamily="34" charset="0"/>
              </a:rPr>
              <a:t>tickets) </a:t>
            </a:r>
            <a:endParaRPr lang="en-US" sz="2600" dirty="0" smtClean="0">
              <a:latin typeface="Myriad Pro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Coordinate parent sustainability workshops with </a:t>
            </a:r>
            <a:r>
              <a:rPr lang="en-US" sz="2600" dirty="0" smtClean="0">
                <a:latin typeface="Myriad Pro" pitchFamily="34" charset="0"/>
              </a:rPr>
              <a:t>school </a:t>
            </a:r>
            <a:r>
              <a:rPr lang="en-US" sz="2600" dirty="0" smtClean="0">
                <a:latin typeface="Myriad Pro" pitchFamily="34" charset="0"/>
              </a:rPr>
              <a:t>PTO and staff</a:t>
            </a: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0831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Green School vs. Sustainability </a:t>
            </a:r>
            <a:r>
              <a:rPr lang="en-US" sz="3400" b="1" dirty="0" smtClean="0">
                <a:latin typeface="Myriad Pro" pitchFamily="34" charset="0"/>
              </a:rPr>
              <a:t>Coordinators</a:t>
            </a:r>
            <a:endParaRPr lang="en-US" altLang="en-US" sz="3400" dirty="0">
              <a:latin typeface="Myriad Pro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1077754"/>
            <a:ext cx="88392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latin typeface="+mj-lt"/>
            </a:endParaRPr>
          </a:p>
          <a:p>
            <a:r>
              <a:rPr lang="en-US" sz="2750" b="1" dirty="0" smtClean="0">
                <a:latin typeface="Myriad Pro" pitchFamily="34" charset="0"/>
              </a:rPr>
              <a:t>Sustainability Coordinators </a:t>
            </a:r>
            <a:r>
              <a:rPr lang="en-US" sz="2750" b="1" dirty="0">
                <a:latin typeface="Myriad Pro" pitchFamily="34" charset="0"/>
              </a:rPr>
              <a:t>are </a:t>
            </a:r>
            <a:r>
              <a:rPr lang="en-US" sz="2750" b="1" dirty="0" smtClean="0">
                <a:latin typeface="Myriad Pro" pitchFamily="34" charset="0"/>
              </a:rPr>
              <a:t>teachers or school staff.</a:t>
            </a:r>
            <a:endParaRPr lang="en-US" sz="2750" b="1" dirty="0">
              <a:latin typeface="Myriad Pro" pitchFamily="34" charset="0"/>
            </a:endParaRPr>
          </a:p>
          <a:p>
            <a:endParaRPr lang="en-US" sz="2800" b="1" dirty="0">
              <a:latin typeface="Myriad Pro" pitchFamily="34" charset="0"/>
            </a:endParaRPr>
          </a:p>
          <a:p>
            <a:r>
              <a:rPr lang="en-US" sz="2750" b="1" dirty="0">
                <a:latin typeface="Myriad Pro" pitchFamily="34" charset="0"/>
              </a:rPr>
              <a:t>Their role is to: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1400" dirty="0">
              <a:latin typeface="+mj-lt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Provide space and other in-kind resources to support the Green Team 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Recruit </a:t>
            </a:r>
            <a:r>
              <a:rPr lang="en-US" sz="2600" dirty="0">
                <a:latin typeface="Myriad Pro" pitchFamily="34" charset="0"/>
              </a:rPr>
              <a:t>student green team members and encourage participation 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Work to </a:t>
            </a:r>
            <a:r>
              <a:rPr lang="en-US" sz="2600" dirty="0" smtClean="0">
                <a:latin typeface="Myriad Pro" pitchFamily="34" charset="0"/>
              </a:rPr>
              <a:t>include </a:t>
            </a:r>
            <a:r>
              <a:rPr lang="en-US" sz="2600" dirty="0" smtClean="0">
                <a:latin typeface="Myriad Pro" pitchFamily="34" charset="0"/>
              </a:rPr>
              <a:t>the use of </a:t>
            </a:r>
            <a:r>
              <a:rPr lang="en-US" sz="2600" dirty="0" smtClean="0">
                <a:latin typeface="Myriad Pro" pitchFamily="34" charset="0"/>
              </a:rPr>
              <a:t>I Go </a:t>
            </a:r>
            <a:r>
              <a:rPr lang="en-US" sz="2600" dirty="0" smtClean="0">
                <a:latin typeface="Myriad Pro" pitchFamily="34" charset="0"/>
              </a:rPr>
              <a:t>Green Challenge lessons in </a:t>
            </a:r>
            <a:r>
              <a:rPr lang="en-US" sz="2600" dirty="0" smtClean="0">
                <a:latin typeface="Myriad Pro" pitchFamily="34" charset="0"/>
              </a:rPr>
              <a:t>all </a:t>
            </a:r>
            <a:r>
              <a:rPr lang="en-US" sz="2600" dirty="0" smtClean="0">
                <a:latin typeface="Myriad Pro" pitchFamily="34" charset="0"/>
              </a:rPr>
              <a:t>teachers classes and/or </a:t>
            </a:r>
            <a:r>
              <a:rPr lang="en-US" sz="2600" dirty="0" smtClean="0">
                <a:latin typeface="Myriad Pro" pitchFamily="34" charset="0"/>
              </a:rPr>
              <a:t>afterschool programs</a:t>
            </a:r>
            <a:endParaRPr lang="en-US" sz="2600" dirty="0" smtClean="0">
              <a:latin typeface="Myriad Pro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Myriad Pro" pitchFamily="34" charset="0"/>
              </a:rPr>
              <a:t>Submit project reports based on the </a:t>
            </a:r>
            <a:r>
              <a:rPr lang="en-US" sz="2600" dirty="0" smtClean="0">
                <a:latin typeface="Myriad Pro" pitchFamily="34" charset="0"/>
              </a:rPr>
              <a:t>submission </a:t>
            </a:r>
            <a:r>
              <a:rPr lang="en-US" sz="2600" dirty="0">
                <a:latin typeface="Myriad Pro" pitchFamily="34" charset="0"/>
              </a:rPr>
              <a:t>t</a:t>
            </a:r>
            <a:r>
              <a:rPr lang="en-US" sz="2600" dirty="0" smtClean="0">
                <a:latin typeface="Myriad Pro" pitchFamily="34" charset="0"/>
              </a:rPr>
              <a:t>imeline for </a:t>
            </a:r>
            <a:r>
              <a:rPr lang="en-US" sz="2600" dirty="0" smtClean="0">
                <a:latin typeface="Myriad Pro" pitchFamily="34" charset="0"/>
              </a:rPr>
              <a:t>each stage</a:t>
            </a:r>
          </a:p>
        </p:txBody>
      </p:sp>
    </p:spTree>
    <p:extLst>
      <p:ext uri="{BB962C8B-B14F-4D97-AF65-F5344CB8AC3E}">
        <p14:creationId xmlns:p14="http://schemas.microsoft.com/office/powerpoint/2010/main" val="3543593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sz="3400" b="1" dirty="0" smtClean="0">
                <a:latin typeface="Myriad Pro" pitchFamily="34" charset="0"/>
              </a:rPr>
              <a:t>Questions</a:t>
            </a:r>
            <a:r>
              <a:rPr lang="en-US" sz="3400" b="1" dirty="0" smtClean="0">
                <a:latin typeface="Myriad Pro" pitchFamily="34" charset="0"/>
              </a:rPr>
              <a:t>?</a:t>
            </a:r>
            <a:endParaRPr lang="en-US" altLang="en-US" sz="3400" dirty="0">
              <a:latin typeface="Myriad Pro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84151" y="1030311"/>
            <a:ext cx="8578849" cy="4584878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/>
              <a:buNone/>
            </a:pPr>
            <a:endParaRPr lang="en-US" sz="3200" u="sng" dirty="0" smtClean="0">
              <a:solidFill>
                <a:srgbClr val="000000"/>
              </a:solidFill>
              <a:latin typeface="GillSans"/>
              <a:cs typeface="Arial" charset="0"/>
              <a:sym typeface="GillSans"/>
            </a:endParaRPr>
          </a:p>
          <a:p>
            <a:pPr marL="0" indent="0" algn="ctr">
              <a:spcBef>
                <a:spcPct val="0"/>
              </a:spcBef>
              <a:buFont typeface="Arial"/>
              <a:buNone/>
            </a:pPr>
            <a:r>
              <a:rPr lang="en-US" sz="3200" b="1" u="sng" dirty="0" smtClean="0">
                <a:solidFill>
                  <a:srgbClr val="000000"/>
                </a:solidFill>
                <a:latin typeface="Myriad Pro" pitchFamily="34" charset="0"/>
                <a:cs typeface="Arial" charset="0"/>
                <a:sym typeface="GillSans"/>
              </a:rPr>
              <a:t>Contact Information</a:t>
            </a:r>
          </a:p>
          <a:p>
            <a:pPr marL="109537" indent="0" algn="ctr">
              <a:buFont typeface="Arial"/>
              <a:buNone/>
            </a:pPr>
            <a:endParaRPr lang="en-US" sz="1200" dirty="0" smtClean="0">
              <a:latin typeface="Myriad Pro" pitchFamily="34" charset="0"/>
              <a:cs typeface="Arial" panose="020B0604020202020204" pitchFamily="34" charset="0"/>
            </a:endParaRPr>
          </a:p>
          <a:p>
            <a:pPr marL="109537" indent="0" algn="ctr">
              <a:buFont typeface="Arial"/>
              <a:buNone/>
            </a:pP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Lisa G. Williams, C.E.M 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/>
            </a:r>
            <a:b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Energy 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Manager </a:t>
            </a:r>
          </a:p>
          <a:p>
            <a:pPr marL="109537" indent="0" algn="ctr">
              <a:buFont typeface="Arial"/>
              <a:buNone/>
            </a:pP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Saint 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Louis Public Schools – Aramark K-12 Education</a:t>
            </a:r>
            <a:b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3416 Cook 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Avenue</a:t>
            </a:r>
            <a:b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St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. Louis, MO 63106</a:t>
            </a:r>
            <a:b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Myriad Pro" pitchFamily="34" charset="0"/>
                <a:cs typeface="Arial" panose="020B0604020202020204" pitchFamily="34" charset="0"/>
              </a:rPr>
              <a:t>Cell: (314) 215-7324</a:t>
            </a:r>
            <a: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1" dirty="0" smtClean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200" b="1" i="1" dirty="0" smtClean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Font typeface="Arial"/>
              <a:buNone/>
            </a:pPr>
            <a:r>
              <a:rPr lang="en-US" sz="3200" b="1" i="1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33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Cover Slide">
  <a:themeElements>
    <a:clrScheme name="">
      <a:dk1>
        <a:srgbClr val="6DCFF6"/>
      </a:dk1>
      <a:lt1>
        <a:srgbClr val="FFFFFF"/>
      </a:lt1>
      <a:dk2>
        <a:srgbClr val="000000"/>
      </a:dk2>
      <a:lt2>
        <a:srgbClr val="808080"/>
      </a:lt2>
      <a:accent1>
        <a:srgbClr val="F2F6DE"/>
      </a:accent1>
      <a:accent2>
        <a:srgbClr val="333399"/>
      </a:accent2>
      <a:accent3>
        <a:srgbClr val="FFFFFF"/>
      </a:accent3>
      <a:accent4>
        <a:srgbClr val="5CB0D2"/>
      </a:accent4>
      <a:accent5>
        <a:srgbClr val="F7FAEC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Cover Slide">
      <a:majorFont>
        <a:latin typeface="Arial"/>
        <a:ea typeface="ヒラギノ角ゴ ProN W3"/>
        <a:cs typeface="ヒラギノ角ゴ ProN W3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Cov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Information Layout Slide with Table">
  <a:themeElements>
    <a:clrScheme name="">
      <a:dk1>
        <a:srgbClr val="6DCFF6"/>
      </a:dk1>
      <a:lt1>
        <a:srgbClr val="FFFFFF"/>
      </a:lt1>
      <a:dk2>
        <a:srgbClr val="000000"/>
      </a:dk2>
      <a:lt2>
        <a:srgbClr val="808080"/>
      </a:lt2>
      <a:accent1>
        <a:srgbClr val="F2F6DE"/>
      </a:accent1>
      <a:accent2>
        <a:srgbClr val="333399"/>
      </a:accent2>
      <a:accent3>
        <a:srgbClr val="FFFFFF"/>
      </a:accent3>
      <a:accent4>
        <a:srgbClr val="5CB0D2"/>
      </a:accent4>
      <a:accent5>
        <a:srgbClr val="F7FAEC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Information Layout Slide with Table">
      <a:majorFont>
        <a:latin typeface="Arial"/>
        <a:ea typeface="ヒラギノ角ゴ ProN W3"/>
        <a:cs typeface="ヒラギノ角ゴ ProN W3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Information Layout Slide with Tab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- Information Layout Slide with Bar Graph">
  <a:themeElements>
    <a:clrScheme name="">
      <a:dk1>
        <a:srgbClr val="6DCFF6"/>
      </a:dk1>
      <a:lt1>
        <a:srgbClr val="FFFFFF"/>
      </a:lt1>
      <a:dk2>
        <a:srgbClr val="000000"/>
      </a:dk2>
      <a:lt2>
        <a:srgbClr val="808080"/>
      </a:lt2>
      <a:accent1>
        <a:srgbClr val="F2F6DE"/>
      </a:accent1>
      <a:accent2>
        <a:srgbClr val="333399"/>
      </a:accent2>
      <a:accent3>
        <a:srgbClr val="FFFFFF"/>
      </a:accent3>
      <a:accent4>
        <a:srgbClr val="5CB0D2"/>
      </a:accent4>
      <a:accent5>
        <a:srgbClr val="F7FAEC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Information Layout Slide with Bar Graph">
      <a:majorFont>
        <a:latin typeface="Arial"/>
        <a:ea typeface="ヒラギノ角ゴ ProN W3"/>
        <a:cs typeface="ヒラギノ角ゴ ProN W3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Information Layout Slide with Bar Grap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6223</TotalTime>
  <Pages>0</Pages>
  <Words>444</Words>
  <Characters>0</Characters>
  <Application>Microsoft Office PowerPoint</Application>
  <PresentationFormat>On-screen Show (4:3)</PresentationFormat>
  <Lines>0</Lines>
  <Paragraphs>86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Default - Cover Slide</vt:lpstr>
      <vt:lpstr>Default - Information Layout Slide with Table</vt:lpstr>
      <vt:lpstr>Default - Information Layout Slide with Bar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Courtney Mayes</dc:creator>
  <cp:lastModifiedBy>SLPS</cp:lastModifiedBy>
  <cp:revision>195</cp:revision>
  <dcterms:modified xsi:type="dcterms:W3CDTF">2015-10-07T18:51:56Z</dcterms:modified>
</cp:coreProperties>
</file>